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Proxima Nova Extrabold" panose="02000506030000020004" pitchFamily="50" charset="0"/>
      <p:bold r:id="rId16"/>
    </p:embeddedFont>
    <p:embeddedFont>
      <p:font typeface="Proxima Nova Semibold" panose="02000506030000020004" pitchFamily="50" charset="0"/>
      <p:regular r:id="rId17"/>
      <p:bold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95c5bcc5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95c5bcc5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795c5bcc52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795c5bcc52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bbdc8eeee5_5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bbdc8eeee5_5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bbdc8eeee5_5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bbdc8eeee5_5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bb9c4f3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bb9c4f32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bbdc8eeee5_5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bbdc8eeee5_5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bb9c4f323a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bb9c4f323a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a1e0faed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ba1e0faed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bb9c4f323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bb9c4f323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bbb04f3f2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bbb04f3f2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bbb04f3f2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bbb04f3f2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bbb04f3f2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bbb04f3f2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z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bbdc8eeee5_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bbdc8eeee5_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3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.pn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14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36113" y="118796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6B5E59"/>
              </a:gs>
              <a:gs pos="100000">
                <a:srgbClr val="4A423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200" y="616200"/>
            <a:ext cx="553589" cy="2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-14651" b="-5151"/>
          <a:stretch/>
        </p:blipFill>
        <p:spPr>
          <a:xfrm rot="10800000">
            <a:off x="5411325" y="1464650"/>
            <a:ext cx="1752600" cy="20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0" y="1822813"/>
            <a:ext cx="5090700" cy="899700"/>
          </a:xfrm>
          <a:prstGeom prst="rect">
            <a:avLst/>
          </a:prstGeom>
          <a:solidFill>
            <a:srgbClr val="EA4E5E"/>
          </a:solidFill>
          <a:ln>
            <a:noFill/>
          </a:ln>
        </p:spPr>
        <p:txBody>
          <a:bodyPr spcFirstLastPara="1" wrap="square" lIns="103050" tIns="103050" rIns="103050" bIns="1030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78"/>
          </a:p>
        </p:txBody>
      </p:sp>
      <p:pic>
        <p:nvPicPr>
          <p:cNvPr id="58" name="Google Shape;58;p13" title="Liberty Saddleback Logo_OUTLIN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2800" y="385638"/>
            <a:ext cx="1129050" cy="12165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2999"/>
              </a:srgbClr>
            </a:outerShdw>
          </a:effectLst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4805925" y="1937425"/>
            <a:ext cx="4338074" cy="32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263818" y="4534540"/>
            <a:ext cx="348666" cy="28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5400000">
            <a:off x="4157039" y="1244225"/>
            <a:ext cx="284625" cy="5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8315402" y="696029"/>
            <a:ext cx="434025" cy="3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492825" y="1908218"/>
            <a:ext cx="4747500" cy="170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050" tIns="103050" rIns="103050" bIns="103050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86" b="1" dirty="0">
                <a:solidFill>
                  <a:srgbClr val="FFFFFF"/>
                </a:solidFill>
              </a:rPr>
              <a:t>Welcome!</a:t>
            </a:r>
            <a:endParaRPr sz="6086" b="1" dirty="0">
              <a:solidFill>
                <a:srgbClr val="FFFFFF"/>
              </a:solidFill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93550" y="4068279"/>
            <a:ext cx="280150" cy="2801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3"/>
          <p:cNvGrpSpPr/>
          <p:nvPr/>
        </p:nvGrpSpPr>
        <p:grpSpPr>
          <a:xfrm>
            <a:off x="136113" y="2820491"/>
            <a:ext cx="3856839" cy="284658"/>
            <a:chOff x="2275325" y="2703200"/>
            <a:chExt cx="3845686" cy="315550"/>
          </a:xfrm>
        </p:grpSpPr>
        <p:pic>
          <p:nvPicPr>
            <p:cNvPr id="66" name="Google Shape;66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275325" y="2741472"/>
              <a:ext cx="578820" cy="239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3"/>
            <p:cNvPicPr preferRelativeResize="0"/>
            <p:nvPr/>
          </p:nvPicPr>
          <p:blipFill rotWithShape="1">
            <a:blip r:embed="rId11">
              <a:alphaModFix/>
            </a:blip>
            <a:srcRect l="5917" r="6023"/>
            <a:stretch/>
          </p:blipFill>
          <p:spPr>
            <a:xfrm rot="10800000">
              <a:off x="5266753" y="2841823"/>
              <a:ext cx="854259" cy="176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 flipH="1">
              <a:off x="5262521" y="2741472"/>
              <a:ext cx="848529" cy="46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3"/>
            <p:cNvPicPr preferRelativeResize="0"/>
            <p:nvPr/>
          </p:nvPicPr>
          <p:blipFill rotWithShape="1">
            <a:blip r:embed="rId13">
              <a:alphaModFix/>
            </a:blip>
            <a:srcRect t="57685" r="-5652" b="28843"/>
            <a:stretch/>
          </p:blipFill>
          <p:spPr>
            <a:xfrm>
              <a:off x="3833372" y="2703200"/>
              <a:ext cx="1429149" cy="315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3"/>
            <p:cNvSpPr/>
            <p:nvPr/>
          </p:nvSpPr>
          <p:spPr>
            <a:xfrm>
              <a:off x="2909516" y="2741434"/>
              <a:ext cx="255900" cy="239100"/>
            </a:xfrm>
            <a:prstGeom prst="rect">
              <a:avLst/>
            </a:prstGeom>
            <a:solidFill>
              <a:srgbClr val="EA4E5E"/>
            </a:solidFill>
            <a:ln>
              <a:noFill/>
            </a:ln>
          </p:spPr>
          <p:txBody>
            <a:bodyPr spcFirstLastPara="1" wrap="square" lIns="49275" tIns="49275" rIns="49275" bIns="492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15"/>
            </a:p>
          </p:txBody>
        </p:sp>
        <p:pic>
          <p:nvPicPr>
            <p:cNvPr id="71" name="Google Shape;71;p13"/>
            <p:cNvPicPr preferRelativeResize="0"/>
            <p:nvPr/>
          </p:nvPicPr>
          <p:blipFill rotWithShape="1">
            <a:blip r:embed="rId14">
              <a:alphaModFix/>
            </a:blip>
            <a:srcRect t="59540"/>
            <a:stretch/>
          </p:blipFill>
          <p:spPr>
            <a:xfrm>
              <a:off x="3220650" y="2741472"/>
              <a:ext cx="557330" cy="2390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13"/>
          <p:cNvSpPr txBox="1"/>
          <p:nvPr/>
        </p:nvSpPr>
        <p:spPr>
          <a:xfrm>
            <a:off x="517123" y="3182770"/>
            <a:ext cx="48942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050" tIns="103050" rIns="103050" bIns="10305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16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Principal: Oscar Romero</a:t>
            </a:r>
            <a:endParaRPr sz="1916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73" name="Google Shape;73;p13" title="Douglas Kids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787979" y="1693072"/>
            <a:ext cx="5890975" cy="371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/>
          <p:nvPr/>
        </p:nvSpPr>
        <p:spPr>
          <a:xfrm>
            <a:off x="141913" y="118871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6B5E59"/>
              </a:gs>
              <a:gs pos="100000">
                <a:srgbClr val="4A423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22"/>
          <p:cNvGrpSpPr/>
          <p:nvPr/>
        </p:nvGrpSpPr>
        <p:grpSpPr>
          <a:xfrm>
            <a:off x="727663" y="4565894"/>
            <a:ext cx="707355" cy="213836"/>
            <a:chOff x="580288" y="4275769"/>
            <a:chExt cx="707355" cy="213836"/>
          </a:xfrm>
        </p:grpSpPr>
        <p:pic>
          <p:nvPicPr>
            <p:cNvPr id="198" name="Google Shape;198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879948">
              <a:off x="858255" y="4306981"/>
              <a:ext cx="151412" cy="151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0288" y="4310065"/>
              <a:ext cx="145255" cy="145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42388" y="4310065"/>
              <a:ext cx="145255" cy="145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-3793" y="4354275"/>
            <a:ext cx="745530" cy="23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46209" y="282826"/>
            <a:ext cx="1607675" cy="129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/>
          <p:nvPr/>
        </p:nvSpPr>
        <p:spPr>
          <a:xfrm>
            <a:off x="-45475" y="852700"/>
            <a:ext cx="3590100" cy="584100"/>
          </a:xfrm>
          <a:prstGeom prst="rect">
            <a:avLst/>
          </a:prstGeom>
          <a:solidFill>
            <a:srgbClr val="EA4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2"/>
          <p:cNvSpPr txBox="1"/>
          <p:nvPr/>
        </p:nvSpPr>
        <p:spPr>
          <a:xfrm>
            <a:off x="428700" y="852063"/>
            <a:ext cx="51900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2543" b="1">
                <a:solidFill>
                  <a:srgbClr val="FFFFFF"/>
                </a:solidFill>
              </a:rPr>
              <a:t>Testing Schedule</a:t>
            </a:r>
            <a:endParaRPr sz="3061" b="1">
              <a:solidFill>
                <a:srgbClr val="FFFFFF"/>
              </a:solidFill>
            </a:endParaRPr>
          </a:p>
        </p:txBody>
      </p:sp>
      <p:pic>
        <p:nvPicPr>
          <p:cNvPr id="205" name="Google Shape;20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44625" y="852375"/>
            <a:ext cx="949800" cy="5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32600" y="1623125"/>
            <a:ext cx="2686900" cy="31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88A993-36B4-B86C-0299-2860A4ACF7B4}"/>
              </a:ext>
            </a:extLst>
          </p:cNvPr>
          <p:cNvSpPr/>
          <p:nvPr/>
        </p:nvSpPr>
        <p:spPr>
          <a:xfrm>
            <a:off x="5107618" y="422656"/>
            <a:ext cx="2758308" cy="42501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A6AFE-1678-4CF1-C08F-9EAD3B4E824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6" t="20186" r="23501" b="8433"/>
          <a:stretch/>
        </p:blipFill>
        <p:spPr>
          <a:xfrm>
            <a:off x="5107618" y="434002"/>
            <a:ext cx="2758308" cy="21438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DE7514-0650-D376-F7B4-9CE8601D379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3" t="20186" r="28047" b="8433"/>
          <a:stretch/>
        </p:blipFill>
        <p:spPr>
          <a:xfrm>
            <a:off x="5107618" y="2444374"/>
            <a:ext cx="2758308" cy="2265124"/>
          </a:xfrm>
          <a:prstGeom prst="rect">
            <a:avLst/>
          </a:prstGeom>
        </p:spPr>
      </p:pic>
      <p:pic>
        <p:nvPicPr>
          <p:cNvPr id="208" name="Google Shape;208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800000">
            <a:off x="6210550" y="2922374"/>
            <a:ext cx="3085850" cy="22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/>
          <p:nvPr/>
        </p:nvSpPr>
        <p:spPr>
          <a:xfrm>
            <a:off x="141913" y="118871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E75260"/>
              </a:gs>
              <a:gs pos="100000">
                <a:srgbClr val="BF475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3793" y="4354275"/>
            <a:ext cx="745530" cy="2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3"/>
          <p:cNvSpPr txBox="1"/>
          <p:nvPr/>
        </p:nvSpPr>
        <p:spPr>
          <a:xfrm>
            <a:off x="911250" y="1747100"/>
            <a:ext cx="6669600" cy="23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216" name="Google Shape;21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6055425" y="3007150"/>
            <a:ext cx="3240975" cy="23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3926" y="282826"/>
            <a:ext cx="1607675" cy="129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3"/>
          <p:cNvSpPr/>
          <p:nvPr/>
        </p:nvSpPr>
        <p:spPr>
          <a:xfrm>
            <a:off x="-45475" y="776488"/>
            <a:ext cx="5664300" cy="584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3"/>
          <p:cNvSpPr txBox="1"/>
          <p:nvPr/>
        </p:nvSpPr>
        <p:spPr>
          <a:xfrm>
            <a:off x="428700" y="775863"/>
            <a:ext cx="51900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2443">
                <a:solidFill>
                  <a:srgbClr val="FFFFFF"/>
                </a:solidFill>
              </a:rPr>
              <a:t>Tips for </a:t>
            </a:r>
            <a:r>
              <a:rPr lang="en" sz="2443" b="1">
                <a:solidFill>
                  <a:srgbClr val="FFFFFF"/>
                </a:solidFill>
              </a:rPr>
              <a:t>Students</a:t>
            </a:r>
            <a:r>
              <a:rPr lang="en" sz="2443">
                <a:solidFill>
                  <a:srgbClr val="FFFFFF"/>
                </a:solidFill>
              </a:rPr>
              <a:t> on </a:t>
            </a:r>
            <a:r>
              <a:rPr lang="en" sz="2443" b="1">
                <a:solidFill>
                  <a:srgbClr val="FFFFFF"/>
                </a:solidFill>
              </a:rPr>
              <a:t>Testing Days</a:t>
            </a:r>
            <a:endParaRPr sz="2961" b="1">
              <a:solidFill>
                <a:srgbClr val="FFFFFF"/>
              </a:solidFill>
            </a:endParaRPr>
          </a:p>
        </p:txBody>
      </p:sp>
      <p:pic>
        <p:nvPicPr>
          <p:cNvPr id="220" name="Google Shape;22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28200" y="792325"/>
            <a:ext cx="1014425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 txBox="1"/>
          <p:nvPr/>
        </p:nvSpPr>
        <p:spPr>
          <a:xfrm>
            <a:off x="371075" y="1540703"/>
            <a:ext cx="38322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" sz="1700">
                <a:solidFill>
                  <a:srgbClr val="FFFFFF"/>
                </a:solidFill>
              </a:rPr>
              <a:t>Take your time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" sz="1700">
                <a:solidFill>
                  <a:srgbClr val="FFFFFF"/>
                </a:solidFill>
              </a:rPr>
              <a:t>Read questions carefully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" sz="1700">
                <a:solidFill>
                  <a:srgbClr val="FFFFFF"/>
                </a:solidFill>
              </a:rPr>
              <a:t>Try your best on every question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" sz="1700">
                <a:solidFill>
                  <a:srgbClr val="FFFFFF"/>
                </a:solidFill>
              </a:rPr>
              <a:t>Stay calm and focused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3958250" y="1540700"/>
            <a:ext cx="41187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" sz="1700">
                <a:solidFill>
                  <a:srgbClr val="FFFFFF"/>
                </a:solidFill>
              </a:rPr>
              <a:t>Tómate tu tiempo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" sz="1700">
                <a:solidFill>
                  <a:srgbClr val="FFFFFF"/>
                </a:solidFill>
              </a:rPr>
              <a:t>Lee las preguntas con atención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" sz="1700">
                <a:solidFill>
                  <a:srgbClr val="FFFFFF"/>
                </a:solidFill>
              </a:rPr>
              <a:t>Esfuérzate al máximo en cada pregunta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" sz="1700">
                <a:solidFill>
                  <a:srgbClr val="FFFFFF"/>
                </a:solidFill>
              </a:rPr>
              <a:t>Mantén la calma y la concentración</a:t>
            </a:r>
            <a:endParaRPr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/>
          <p:nvPr/>
        </p:nvSpPr>
        <p:spPr>
          <a:xfrm>
            <a:off x="141913" y="118871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6B5E59"/>
              </a:gs>
              <a:gs pos="100000">
                <a:srgbClr val="4A423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24"/>
          <p:cNvPicPr preferRelativeResize="0"/>
          <p:nvPr/>
        </p:nvPicPr>
        <p:blipFill rotWithShape="1">
          <a:blip r:embed="rId3">
            <a:alphaModFix/>
          </a:blip>
          <a:srcRect t="48641" b="-5147"/>
          <a:stretch/>
        </p:blipFill>
        <p:spPr>
          <a:xfrm rot="10800000">
            <a:off x="316350" y="4034475"/>
            <a:ext cx="1752600" cy="9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4"/>
          <p:cNvSpPr/>
          <p:nvPr/>
        </p:nvSpPr>
        <p:spPr>
          <a:xfrm>
            <a:off x="733800" y="494550"/>
            <a:ext cx="7676400" cy="4250400"/>
          </a:xfrm>
          <a:prstGeom prst="roundRect">
            <a:avLst>
              <a:gd name="adj" fmla="val 2769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-45475" y="852700"/>
            <a:ext cx="6442500" cy="584100"/>
          </a:xfrm>
          <a:prstGeom prst="rect">
            <a:avLst/>
          </a:prstGeom>
          <a:solidFill>
            <a:srgbClr val="EA4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4"/>
          <p:cNvSpPr txBox="1"/>
          <p:nvPr/>
        </p:nvSpPr>
        <p:spPr>
          <a:xfrm>
            <a:off x="428700" y="852075"/>
            <a:ext cx="71952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2543">
                <a:solidFill>
                  <a:srgbClr val="FFFFFF"/>
                </a:solidFill>
              </a:rPr>
              <a:t>Our </a:t>
            </a:r>
            <a:r>
              <a:rPr lang="en" sz="2543" b="1">
                <a:solidFill>
                  <a:srgbClr val="FFFFFF"/>
                </a:solidFill>
              </a:rPr>
              <a:t>Message</a:t>
            </a:r>
            <a:r>
              <a:rPr lang="en" sz="2543">
                <a:solidFill>
                  <a:srgbClr val="FFFFFF"/>
                </a:solidFill>
              </a:rPr>
              <a:t> to </a:t>
            </a:r>
            <a:r>
              <a:rPr lang="en" sz="2543" b="1">
                <a:solidFill>
                  <a:srgbClr val="FFFFFF"/>
                </a:solidFill>
              </a:rPr>
              <a:t>Families</a:t>
            </a:r>
            <a:endParaRPr sz="3061" b="1">
              <a:solidFill>
                <a:srgbClr val="FFFFFF"/>
              </a:solidFill>
            </a:endParaRPr>
          </a:p>
        </p:txBody>
      </p:sp>
      <p:pic>
        <p:nvPicPr>
          <p:cNvPr id="232" name="Google Shape;2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7025" y="852700"/>
            <a:ext cx="949800" cy="5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4"/>
          <p:cNvSpPr txBox="1"/>
          <p:nvPr/>
        </p:nvSpPr>
        <p:spPr>
          <a:xfrm>
            <a:off x="949800" y="1495375"/>
            <a:ext cx="35778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We believe in every student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Growth and effort matters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School and families are a team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34" name="Google Shape;234;p24"/>
          <p:cNvSpPr txBox="1"/>
          <p:nvPr/>
        </p:nvSpPr>
        <p:spPr>
          <a:xfrm>
            <a:off x="4418409" y="1495375"/>
            <a:ext cx="36354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Creemos en cada estudiante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El crecimiento y el esfuerzo son importantes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La escuela y las familias forman un equipo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35" name="Google Shape;23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6210550" y="2922374"/>
            <a:ext cx="3085850" cy="22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"/>
          <p:cNvSpPr/>
          <p:nvPr/>
        </p:nvSpPr>
        <p:spPr>
          <a:xfrm>
            <a:off x="141913" y="118871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6B5E59"/>
              </a:gs>
              <a:gs pos="100000">
                <a:srgbClr val="4A423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5619494" y="1621488"/>
            <a:ext cx="5148477" cy="19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7424450" y="118786"/>
            <a:ext cx="1607675" cy="202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5"/>
          <p:cNvSpPr txBox="1"/>
          <p:nvPr/>
        </p:nvSpPr>
        <p:spPr>
          <a:xfrm>
            <a:off x="1223225" y="790194"/>
            <a:ext cx="5660400" cy="109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2860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rgbClr val="FFFFFF"/>
                </a:solidFill>
              </a:rPr>
              <a:t>QUESTIONS??</a:t>
            </a:r>
            <a:endParaRPr sz="5400" b="1" dirty="0">
              <a:solidFill>
                <a:srgbClr val="FFFFFF"/>
              </a:solidFill>
            </a:endParaRPr>
          </a:p>
          <a:p>
            <a:pPr marL="0" lvl="0" indent="22860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5400" dirty="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grpSp>
        <p:nvGrpSpPr>
          <p:cNvPr id="244" name="Google Shape;244;p25"/>
          <p:cNvGrpSpPr/>
          <p:nvPr/>
        </p:nvGrpSpPr>
        <p:grpSpPr>
          <a:xfrm>
            <a:off x="2068107" y="1792652"/>
            <a:ext cx="4276018" cy="315550"/>
            <a:chOff x="2275325" y="2703200"/>
            <a:chExt cx="3845686" cy="315550"/>
          </a:xfrm>
        </p:grpSpPr>
        <p:pic>
          <p:nvPicPr>
            <p:cNvPr id="245" name="Google Shape;245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275325" y="2741472"/>
              <a:ext cx="578820" cy="239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25"/>
            <p:cNvPicPr preferRelativeResize="0"/>
            <p:nvPr/>
          </p:nvPicPr>
          <p:blipFill rotWithShape="1">
            <a:blip r:embed="rId6">
              <a:alphaModFix/>
            </a:blip>
            <a:srcRect l="5917" r="6023"/>
            <a:stretch/>
          </p:blipFill>
          <p:spPr>
            <a:xfrm rot="10800000">
              <a:off x="5266753" y="2841823"/>
              <a:ext cx="854259" cy="176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flipH="1">
              <a:off x="5262521" y="2741472"/>
              <a:ext cx="848529" cy="46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5"/>
            <p:cNvPicPr preferRelativeResize="0"/>
            <p:nvPr/>
          </p:nvPicPr>
          <p:blipFill rotWithShape="1">
            <a:blip r:embed="rId8">
              <a:alphaModFix/>
            </a:blip>
            <a:srcRect t="57685" r="-5652" b="28843"/>
            <a:stretch/>
          </p:blipFill>
          <p:spPr>
            <a:xfrm>
              <a:off x="3833372" y="2703200"/>
              <a:ext cx="1429149" cy="315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25"/>
            <p:cNvSpPr/>
            <p:nvPr/>
          </p:nvSpPr>
          <p:spPr>
            <a:xfrm>
              <a:off x="2909516" y="2741434"/>
              <a:ext cx="255900" cy="239100"/>
            </a:xfrm>
            <a:prstGeom prst="rect">
              <a:avLst/>
            </a:prstGeom>
            <a:solidFill>
              <a:srgbClr val="EA4E5E"/>
            </a:solidFill>
            <a:ln>
              <a:noFill/>
            </a:ln>
          </p:spPr>
          <p:txBody>
            <a:bodyPr spcFirstLastPara="1" wrap="square" lIns="54625" tIns="54625" rIns="54625" bIns="546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36"/>
            </a:p>
          </p:txBody>
        </p:sp>
        <p:pic>
          <p:nvPicPr>
            <p:cNvPr id="250" name="Google Shape;250;p25"/>
            <p:cNvPicPr preferRelativeResize="0"/>
            <p:nvPr/>
          </p:nvPicPr>
          <p:blipFill rotWithShape="1">
            <a:blip r:embed="rId9">
              <a:alphaModFix/>
            </a:blip>
            <a:srcRect t="59540"/>
            <a:stretch/>
          </p:blipFill>
          <p:spPr>
            <a:xfrm>
              <a:off x="3220650" y="2741472"/>
              <a:ext cx="557330" cy="23900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1" name="Google Shape;251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400000">
            <a:off x="569893" y="4540793"/>
            <a:ext cx="100214" cy="28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5"/>
          <p:cNvSpPr txBox="1"/>
          <p:nvPr/>
        </p:nvSpPr>
        <p:spPr>
          <a:xfrm>
            <a:off x="983425" y="2367350"/>
            <a:ext cx="6204900" cy="21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If you have any questions about AASA testing, please contact:</a:t>
            </a:r>
            <a:endParaRPr sz="1500" b="1">
              <a:solidFill>
                <a:schemeClr val="lt1"/>
              </a:solidFill>
            </a:endParaRPr>
          </a:p>
          <a:p>
            <a:pPr marL="457200" lvl="0" indent="-32385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Liberty Traditional Saddleback School</a:t>
            </a:r>
            <a:endParaRPr sz="1500">
              <a:solidFill>
                <a:schemeClr val="lt1"/>
              </a:solidFill>
            </a:endParaRPr>
          </a:p>
          <a:p>
            <a:pPr marL="457200" lvl="0" indent="-32385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Classroom Teacher/Maestro/a</a:t>
            </a:r>
            <a:endParaRPr sz="1500">
              <a:solidFill>
                <a:schemeClr val="lt1"/>
              </a:solidFill>
            </a:endParaRPr>
          </a:p>
          <a:p>
            <a:pPr marL="457200" lvl="0" indent="-32385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Administration/Administracion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253" name="Google Shape;253;p25" title="Liberty Saddleback Logo_OUTLINE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74675" y="273188"/>
            <a:ext cx="1129050" cy="12165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2999"/>
              </a:srgbClr>
            </a:outerShdw>
          </a:effectLst>
        </p:spPr>
      </p:pic>
      <p:grpSp>
        <p:nvGrpSpPr>
          <p:cNvPr id="254" name="Google Shape;254;p25"/>
          <p:cNvGrpSpPr/>
          <p:nvPr/>
        </p:nvGrpSpPr>
        <p:grpSpPr>
          <a:xfrm>
            <a:off x="953263" y="4565894"/>
            <a:ext cx="707355" cy="213836"/>
            <a:chOff x="580288" y="4275769"/>
            <a:chExt cx="707355" cy="213836"/>
          </a:xfrm>
        </p:grpSpPr>
        <p:pic>
          <p:nvPicPr>
            <p:cNvPr id="255" name="Google Shape;255;p25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 rot="2879948">
              <a:off x="858255" y="4306981"/>
              <a:ext cx="151412" cy="151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25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580288" y="4310065"/>
              <a:ext cx="145255" cy="145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25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1142388" y="4310065"/>
              <a:ext cx="145255" cy="145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/>
          <p:nvPr/>
        </p:nvSpPr>
        <p:spPr>
          <a:xfrm>
            <a:off x="141913" y="118871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6B5E59"/>
              </a:gs>
              <a:gs pos="100000">
                <a:srgbClr val="4A423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210550" y="2922374"/>
            <a:ext cx="3085850" cy="2259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14"/>
          <p:cNvGrpSpPr/>
          <p:nvPr/>
        </p:nvGrpSpPr>
        <p:grpSpPr>
          <a:xfrm>
            <a:off x="727663" y="4565894"/>
            <a:ext cx="707355" cy="213836"/>
            <a:chOff x="580288" y="4275769"/>
            <a:chExt cx="707355" cy="213836"/>
          </a:xfrm>
        </p:grpSpPr>
        <p:pic>
          <p:nvPicPr>
            <p:cNvPr id="81" name="Google Shape;81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879948">
              <a:off x="858255" y="4306981"/>
              <a:ext cx="151412" cy="151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0288" y="4310065"/>
              <a:ext cx="145255" cy="145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42388" y="4310065"/>
              <a:ext cx="145255" cy="145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4" name="Google Shape;8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-3793" y="4354275"/>
            <a:ext cx="745530" cy="2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911250" y="1747100"/>
            <a:ext cx="6669600" cy="23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447269" y="1693091"/>
            <a:ext cx="3832200" cy="27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</a:rPr>
              <a:t>Why We’re Here Today?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Share what AASA testing is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Explain why it matters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Show how families can support students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46209" y="282826"/>
            <a:ext cx="1607675" cy="129442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/>
          <p:nvPr/>
        </p:nvSpPr>
        <p:spPr>
          <a:xfrm>
            <a:off x="-45475" y="852688"/>
            <a:ext cx="5664300" cy="584100"/>
          </a:xfrm>
          <a:prstGeom prst="rect">
            <a:avLst/>
          </a:prstGeom>
          <a:solidFill>
            <a:srgbClr val="EA4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/>
          <p:cNvSpPr txBox="1"/>
          <p:nvPr/>
        </p:nvSpPr>
        <p:spPr>
          <a:xfrm>
            <a:off x="428700" y="852063"/>
            <a:ext cx="51900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2543" b="1">
                <a:solidFill>
                  <a:srgbClr val="FFFFFF"/>
                </a:solidFill>
              </a:rPr>
              <a:t>Welcome </a:t>
            </a:r>
            <a:r>
              <a:rPr lang="en" sz="2543">
                <a:solidFill>
                  <a:srgbClr val="FFFFFF"/>
                </a:solidFill>
              </a:rPr>
              <a:t>&amp;</a:t>
            </a:r>
            <a:r>
              <a:rPr lang="en" sz="2543" b="1">
                <a:solidFill>
                  <a:srgbClr val="FFFFFF"/>
                </a:solidFill>
              </a:rPr>
              <a:t> Purpose</a:t>
            </a:r>
            <a:endParaRPr sz="3061" b="1">
              <a:solidFill>
                <a:srgbClr val="FFFFFF"/>
              </a:solidFill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34550" y="852375"/>
            <a:ext cx="949800" cy="5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4048000" y="1693091"/>
            <a:ext cx="3832200" cy="3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</a:rPr>
              <a:t>Propósito de hoy?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Compartir información sobre las pruebas AASA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Explicar por qué son importantes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Mostrar cómo las familias pueden apoyar a los estudiantes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141913" y="118871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E75260"/>
              </a:gs>
              <a:gs pos="100000">
                <a:srgbClr val="BF475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3793" y="4354275"/>
            <a:ext cx="745530" cy="2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911250" y="1747100"/>
            <a:ext cx="6669600" cy="23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6055425" y="3007150"/>
            <a:ext cx="3240975" cy="23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3926" y="282826"/>
            <a:ext cx="1607675" cy="12944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-45475" y="776488"/>
            <a:ext cx="5664300" cy="584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428700" y="775863"/>
            <a:ext cx="51900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2543">
                <a:solidFill>
                  <a:srgbClr val="FFFFFF"/>
                </a:solidFill>
              </a:rPr>
              <a:t>What is </a:t>
            </a:r>
            <a:r>
              <a:rPr lang="en" sz="2543" b="1">
                <a:solidFill>
                  <a:srgbClr val="FFFFFF"/>
                </a:solidFill>
              </a:rPr>
              <a:t>AASA?</a:t>
            </a:r>
            <a:endParaRPr sz="3061" b="1">
              <a:solidFill>
                <a:srgbClr val="FFFFFF"/>
              </a:solidFill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28200" y="792325"/>
            <a:ext cx="1014425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371075" y="1540703"/>
            <a:ext cx="38322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Arizona Academic Standards Assessment (AASA)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Measures student learning in English Language Arts (ELA), Math, and Science (5th &amp; 8th)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Aligned to Arizona Academic Standards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Given once each year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Taken on the computer at school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3958250" y="1540703"/>
            <a:ext cx="38322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Evaluación de Estándares Académicos de Arizona (AASA)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Mide el aprendizaje de los estudiantes en Artes del Lenguaje Inglés (ELA), Matemáticas y Ciencias (5.º y 8.º grado)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Alineada con los Estándares Académicos de Arizona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Se administra una vez al año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Se realiza en la computadora en la escuela</a:t>
            </a:r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41913" y="118871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6B5E59"/>
              </a:gs>
              <a:gs pos="100000">
                <a:srgbClr val="4A423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t="48641" b="-5147"/>
          <a:stretch/>
        </p:blipFill>
        <p:spPr>
          <a:xfrm rot="10800000">
            <a:off x="316350" y="4034475"/>
            <a:ext cx="1752600" cy="9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/>
          <p:nvPr/>
        </p:nvSpPr>
        <p:spPr>
          <a:xfrm>
            <a:off x="733800" y="494550"/>
            <a:ext cx="7676400" cy="4250400"/>
          </a:xfrm>
          <a:prstGeom prst="roundRect">
            <a:avLst>
              <a:gd name="adj" fmla="val 2769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-45475" y="852700"/>
            <a:ext cx="6442500" cy="584100"/>
          </a:xfrm>
          <a:prstGeom prst="rect">
            <a:avLst/>
          </a:prstGeom>
          <a:solidFill>
            <a:srgbClr val="EA4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428700" y="852075"/>
            <a:ext cx="71952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2443">
                <a:solidFill>
                  <a:srgbClr val="FFFFFF"/>
                </a:solidFill>
              </a:rPr>
              <a:t>Why Does Arizona Have </a:t>
            </a:r>
            <a:r>
              <a:rPr lang="en" sz="2443" b="1">
                <a:solidFill>
                  <a:srgbClr val="FFFFFF"/>
                </a:solidFill>
              </a:rPr>
              <a:t>AASA Testing?</a:t>
            </a:r>
            <a:endParaRPr sz="2961" b="1">
              <a:solidFill>
                <a:srgbClr val="FFFFFF"/>
              </a:solidFill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7025" y="852700"/>
            <a:ext cx="949800" cy="5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949800" y="1495375"/>
            <a:ext cx="35778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AASA helps us understand how well students are learning. 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See if students are meeting grade-level expectations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Identify strengths and areas where students need support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Ensure all students across Arizona are held to the same standards.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4418409" y="1495375"/>
            <a:ext cx="36354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AASA nos ayuda a comprender qué tan bien están aprendiendo los estudiantes.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Permite verificar si los estudiantes cumplen con las expectativas de su nivel académico.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Ayuda a identificar las fortalezas y las áreas en las que los estudiantes necesitan apoyo.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Garantiza que todos los estudiantes de Arizona se rijan por los mismos estándares.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6210550" y="2922374"/>
            <a:ext cx="3085850" cy="22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/>
        </p:nvSpPr>
        <p:spPr>
          <a:xfrm>
            <a:off x="141913" y="118871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E75260"/>
              </a:gs>
              <a:gs pos="100000">
                <a:srgbClr val="BF475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 t="48641" b="-5147"/>
          <a:stretch/>
        </p:blipFill>
        <p:spPr>
          <a:xfrm rot="10800000">
            <a:off x="316350" y="4034475"/>
            <a:ext cx="1752600" cy="9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/>
          <p:nvPr/>
        </p:nvSpPr>
        <p:spPr>
          <a:xfrm>
            <a:off x="733800" y="494550"/>
            <a:ext cx="7676400" cy="4250400"/>
          </a:xfrm>
          <a:prstGeom prst="roundRect">
            <a:avLst>
              <a:gd name="adj" fmla="val 2769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-45475" y="852700"/>
            <a:ext cx="5871300" cy="584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1723" y="868525"/>
            <a:ext cx="101442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6055425" y="3007150"/>
            <a:ext cx="3240975" cy="23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428700" y="852075"/>
            <a:ext cx="71952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2443">
                <a:solidFill>
                  <a:srgbClr val="FFFFFF"/>
                </a:solidFill>
              </a:rPr>
              <a:t>Why </a:t>
            </a:r>
            <a:r>
              <a:rPr lang="en" sz="2443" b="1">
                <a:solidFill>
                  <a:srgbClr val="FFFFFF"/>
                </a:solidFill>
              </a:rPr>
              <a:t>AASA</a:t>
            </a:r>
            <a:r>
              <a:rPr lang="en" sz="2443">
                <a:solidFill>
                  <a:srgbClr val="FFFFFF"/>
                </a:solidFill>
              </a:rPr>
              <a:t> is Important for </a:t>
            </a:r>
            <a:r>
              <a:rPr lang="en" sz="2443" b="1">
                <a:solidFill>
                  <a:srgbClr val="FFFFFF"/>
                </a:solidFill>
              </a:rPr>
              <a:t>Students</a:t>
            </a:r>
            <a:endParaRPr sz="2961" b="1">
              <a:solidFill>
                <a:srgbClr val="FFFFFF"/>
              </a:solidFill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949800" y="1647775"/>
            <a:ext cx="35778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Show student progress over time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Prepare students learning and assessments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Build important skills like reading comprehension, problem-solving, and critical thinking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4418409" y="1647775"/>
            <a:ext cx="36354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Mostrar el progreso de los estudiantes a lo largo del tiempo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Preparar a los estudiantes para el aprendizaje y las evaluaciones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Desarrollar habilidades importantes como la comprensión lectora, la resolución de problemas y el pensamiento crítico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>
            <a:off x="141913" y="118871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6B5E59"/>
              </a:gs>
              <a:gs pos="100000">
                <a:srgbClr val="4A423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210550" y="2922374"/>
            <a:ext cx="3085850" cy="2259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18"/>
          <p:cNvGrpSpPr/>
          <p:nvPr/>
        </p:nvGrpSpPr>
        <p:grpSpPr>
          <a:xfrm>
            <a:off x="727663" y="4565894"/>
            <a:ext cx="707355" cy="213836"/>
            <a:chOff x="580288" y="4275769"/>
            <a:chExt cx="707355" cy="213836"/>
          </a:xfrm>
        </p:grpSpPr>
        <p:pic>
          <p:nvPicPr>
            <p:cNvPr id="139" name="Google Shape;139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879948">
              <a:off x="858255" y="4306981"/>
              <a:ext cx="151412" cy="151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0288" y="4310065"/>
              <a:ext cx="145255" cy="145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42388" y="4310065"/>
              <a:ext cx="145255" cy="145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2" name="Google Shape;14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-3793" y="4354275"/>
            <a:ext cx="745530" cy="2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911250" y="1747100"/>
            <a:ext cx="6669600" cy="23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447269" y="1693091"/>
            <a:ext cx="3832200" cy="27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AASA results help the school: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Improve instruction and learning programs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Provide extra support or enrichment where needed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Meet state accountability requirements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Continue growing as a school community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46209" y="282826"/>
            <a:ext cx="1607675" cy="129442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/>
        </p:nvSpPr>
        <p:spPr>
          <a:xfrm>
            <a:off x="4048000" y="1693091"/>
            <a:ext cx="3832200" cy="3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Los resultados de AASA ayudan a la escuela: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Mejorar los programas de enseñanza y aprendizaje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Proporcionar apoyo adicional o actividades de enriquecimiento cuando sea necesario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Cumplir con los requisitos de rendición de cuentas estatales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Continuar creciendo como comunidad escolar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-45475" y="852700"/>
            <a:ext cx="6442500" cy="584100"/>
          </a:xfrm>
          <a:prstGeom prst="rect">
            <a:avLst/>
          </a:prstGeom>
          <a:solidFill>
            <a:srgbClr val="EA4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97025" y="852700"/>
            <a:ext cx="949800" cy="5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428700" y="852075"/>
            <a:ext cx="7017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2543">
                <a:solidFill>
                  <a:srgbClr val="FFFFFF"/>
                </a:solidFill>
              </a:rPr>
              <a:t>Why</a:t>
            </a:r>
            <a:r>
              <a:rPr lang="en" sz="2543" b="1">
                <a:solidFill>
                  <a:srgbClr val="FFFFFF"/>
                </a:solidFill>
              </a:rPr>
              <a:t> AASA </a:t>
            </a:r>
            <a:r>
              <a:rPr lang="en" sz="2543">
                <a:solidFill>
                  <a:srgbClr val="FFFFFF"/>
                </a:solidFill>
              </a:rPr>
              <a:t>Important to Our</a:t>
            </a:r>
            <a:r>
              <a:rPr lang="en" sz="2543" b="1">
                <a:solidFill>
                  <a:srgbClr val="FFFFFF"/>
                </a:solidFill>
              </a:rPr>
              <a:t> School</a:t>
            </a:r>
            <a:endParaRPr sz="3061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/>
          <p:nvPr/>
        </p:nvSpPr>
        <p:spPr>
          <a:xfrm>
            <a:off x="141913" y="118871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E75260"/>
              </a:gs>
              <a:gs pos="100000">
                <a:srgbClr val="BF475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3793" y="4354275"/>
            <a:ext cx="745530" cy="2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911250" y="1747100"/>
            <a:ext cx="6669600" cy="23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6055425" y="3007150"/>
            <a:ext cx="3240975" cy="23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3926" y="282826"/>
            <a:ext cx="1607675" cy="129442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/>
          <p:nvPr/>
        </p:nvSpPr>
        <p:spPr>
          <a:xfrm>
            <a:off x="-45475" y="776500"/>
            <a:ext cx="6554700" cy="584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9"/>
          <p:cNvSpPr txBox="1"/>
          <p:nvPr/>
        </p:nvSpPr>
        <p:spPr>
          <a:xfrm>
            <a:off x="428700" y="775875"/>
            <a:ext cx="65547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2443">
                <a:solidFill>
                  <a:srgbClr val="FFFFFF"/>
                </a:solidFill>
              </a:rPr>
              <a:t>How </a:t>
            </a:r>
            <a:r>
              <a:rPr lang="en" sz="2443" b="1">
                <a:solidFill>
                  <a:srgbClr val="FFFFFF"/>
                </a:solidFill>
              </a:rPr>
              <a:t>Teachers</a:t>
            </a:r>
            <a:r>
              <a:rPr lang="en" sz="2443">
                <a:solidFill>
                  <a:srgbClr val="FFFFFF"/>
                </a:solidFill>
              </a:rPr>
              <a:t> Are </a:t>
            </a:r>
            <a:r>
              <a:rPr lang="en" sz="2443" b="1">
                <a:solidFill>
                  <a:srgbClr val="FFFFFF"/>
                </a:solidFill>
              </a:rPr>
              <a:t>Preparing Students</a:t>
            </a:r>
            <a:endParaRPr sz="2961" b="1">
              <a:solidFill>
                <a:srgbClr val="FFFFFF"/>
              </a:solidFill>
            </a:endParaRPr>
          </a:p>
        </p:txBody>
      </p:sp>
      <p:pic>
        <p:nvPicPr>
          <p:cNvPr id="161" name="Google Shape;16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4258" y="792325"/>
            <a:ext cx="1014425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/>
          <p:nvPr/>
        </p:nvSpPr>
        <p:spPr>
          <a:xfrm>
            <a:off x="371075" y="1540703"/>
            <a:ext cx="38322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At school, students are supported through: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Daily instruction aligned to state standards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Practice with Reading, Writing, Math, and Science skills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Exposure to test-style questions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Encouragement and reassurance</a:t>
            </a:r>
            <a:endParaRPr sz="13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We focus on </a:t>
            </a:r>
            <a:r>
              <a:rPr lang="en" sz="1300" b="1">
                <a:solidFill>
                  <a:srgbClr val="FFFFFF"/>
                </a:solidFill>
              </a:rPr>
              <a:t>learning every day,</a:t>
            </a:r>
            <a:r>
              <a:rPr lang="en" sz="1300">
                <a:solidFill>
                  <a:srgbClr val="FFFFFF"/>
                </a:solidFill>
              </a:rPr>
              <a:t> not just for</a:t>
            </a:r>
            <a:br>
              <a:rPr lang="en" sz="1300">
                <a:solidFill>
                  <a:srgbClr val="FFFFFF"/>
                </a:solidFill>
              </a:rPr>
            </a:br>
            <a:r>
              <a:rPr lang="en" sz="1300">
                <a:solidFill>
                  <a:srgbClr val="FFFFFF"/>
                </a:solidFill>
              </a:rPr>
              <a:t> test prep.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3958250" y="1540700"/>
            <a:ext cx="45300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En la escuela, los estudiantes reciben apoyo a través de: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Instrucción diaria alineada con los estándares estatales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Práctica de habilidades de lectura, escritura, matemáticas, y ciencia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Exposición a preguntas similares a las de los exámenes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Ánimo y apoyo constante</a:t>
            </a:r>
            <a:endParaRPr sz="13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Nos centramos en el </a:t>
            </a:r>
            <a:r>
              <a:rPr lang="en" sz="1300" b="1">
                <a:solidFill>
                  <a:srgbClr val="FFFFFF"/>
                </a:solidFill>
              </a:rPr>
              <a:t>aprendizaje diario</a:t>
            </a:r>
            <a:r>
              <a:rPr lang="en" sz="1300">
                <a:solidFill>
                  <a:srgbClr val="FFFFFF"/>
                </a:solidFill>
              </a:rPr>
              <a:t>, no solo </a:t>
            </a:r>
            <a:br>
              <a:rPr lang="en" sz="1300">
                <a:solidFill>
                  <a:srgbClr val="FFFFFF"/>
                </a:solidFill>
              </a:rPr>
            </a:br>
            <a:r>
              <a:rPr lang="en" sz="1300">
                <a:solidFill>
                  <a:srgbClr val="FFFFFF"/>
                </a:solidFill>
              </a:rPr>
              <a:t>en la preparación para los exámenes.</a:t>
            </a:r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>
            <a:off x="141913" y="118871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6B5E59"/>
              </a:gs>
              <a:gs pos="100000">
                <a:srgbClr val="4A423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0"/>
          <p:cNvPicPr preferRelativeResize="0"/>
          <p:nvPr/>
        </p:nvPicPr>
        <p:blipFill rotWithShape="1">
          <a:blip r:embed="rId3">
            <a:alphaModFix/>
          </a:blip>
          <a:srcRect t="48641" b="-5147"/>
          <a:stretch/>
        </p:blipFill>
        <p:spPr>
          <a:xfrm rot="10800000">
            <a:off x="316350" y="4034475"/>
            <a:ext cx="1752600" cy="9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/>
          <p:nvPr/>
        </p:nvSpPr>
        <p:spPr>
          <a:xfrm>
            <a:off x="733800" y="494550"/>
            <a:ext cx="7676400" cy="4250400"/>
          </a:xfrm>
          <a:prstGeom prst="roundRect">
            <a:avLst>
              <a:gd name="adj" fmla="val 2769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-45475" y="852700"/>
            <a:ext cx="5555100" cy="584100"/>
          </a:xfrm>
          <a:prstGeom prst="rect">
            <a:avLst/>
          </a:prstGeom>
          <a:solidFill>
            <a:srgbClr val="EA4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428700" y="852075"/>
            <a:ext cx="71952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2443">
                <a:solidFill>
                  <a:srgbClr val="FFFFFF"/>
                </a:solidFill>
              </a:rPr>
              <a:t>Simple Ways to </a:t>
            </a:r>
            <a:r>
              <a:rPr lang="en" sz="2443" b="1">
                <a:solidFill>
                  <a:srgbClr val="FFFFFF"/>
                </a:solidFill>
              </a:rPr>
              <a:t>Support at Home</a:t>
            </a:r>
            <a:endParaRPr sz="2961" b="1">
              <a:solidFill>
                <a:srgbClr val="FFFFFF"/>
              </a:solidFill>
            </a:endParaRPr>
          </a:p>
        </p:txBody>
      </p:sp>
      <p:pic>
        <p:nvPicPr>
          <p:cNvPr id="173" name="Google Shape;17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9625" y="852700"/>
            <a:ext cx="949800" cy="5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 txBox="1"/>
          <p:nvPr/>
        </p:nvSpPr>
        <p:spPr>
          <a:xfrm>
            <a:off x="1097400" y="1495375"/>
            <a:ext cx="33210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        Reading with or talking about </a:t>
            </a:r>
            <a:br>
              <a:rPr lang="en" sz="1200" dirty="0">
                <a:solidFill>
                  <a:schemeClr val="dk1"/>
                </a:solidFill>
              </a:rPr>
            </a:br>
            <a:r>
              <a:rPr lang="en" sz="1200" dirty="0">
                <a:solidFill>
                  <a:schemeClr val="dk1"/>
                </a:solidFill>
              </a:rPr>
              <a:t>        books daily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      </a:t>
            </a:r>
            <a:r>
              <a:rPr lang="en" sz="1200" dirty="0">
                <a:solidFill>
                  <a:schemeClr val="dk1"/>
                </a:solidFill>
              </a:rPr>
              <a:t>Practicing basic math facts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        Ensuring good sleep the night </a:t>
            </a:r>
            <a:br>
              <a:rPr lang="en" sz="1200" dirty="0">
                <a:solidFill>
                  <a:schemeClr val="dk1"/>
                </a:solidFill>
              </a:rPr>
            </a:br>
            <a:r>
              <a:rPr lang="en" sz="1200" dirty="0">
                <a:solidFill>
                  <a:schemeClr val="dk1"/>
                </a:solidFill>
              </a:rPr>
              <a:t>        before testing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       Providing a healthy breakfast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        Making sure your child arrives at  </a:t>
            </a:r>
            <a:br>
              <a:rPr lang="en" sz="1200" dirty="0">
                <a:solidFill>
                  <a:schemeClr val="dk1"/>
                </a:solidFill>
              </a:rPr>
            </a:br>
            <a:r>
              <a:rPr lang="en" sz="1200" dirty="0">
                <a:solidFill>
                  <a:schemeClr val="dk1"/>
                </a:solidFill>
              </a:rPr>
              <a:t>        school on time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4166825" y="1495375"/>
            <a:ext cx="36354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        Leer o hablar sobre libros a diario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      </a:t>
            </a:r>
            <a:r>
              <a:rPr lang="en" sz="1200" dirty="0">
                <a:solidFill>
                  <a:schemeClr val="dk1"/>
                </a:solidFill>
              </a:rPr>
              <a:t>Practicar operaciones matemáticas básicas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        Asegurarse de que el niño duerma bien la    </a:t>
            </a:r>
            <a:br>
              <a:rPr lang="en" sz="1200" dirty="0">
                <a:solidFill>
                  <a:schemeClr val="dk1"/>
                </a:solidFill>
              </a:rPr>
            </a:br>
            <a:r>
              <a:rPr lang="en" sz="1200" dirty="0">
                <a:solidFill>
                  <a:schemeClr val="dk1"/>
                </a:solidFill>
              </a:rPr>
              <a:t>        noche anterior al examen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        Preparar un desayuno saludable</a:t>
            </a:r>
            <a:endParaRPr lang="es-ES"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</a:rPr>
              <a:t>        Asegurarse de que el niño llegue a la </a:t>
            </a:r>
            <a:br>
              <a:rPr lang="es-ES" sz="1200" dirty="0">
                <a:solidFill>
                  <a:schemeClr val="dk1"/>
                </a:solidFill>
              </a:rPr>
            </a:br>
            <a:r>
              <a:rPr lang="es-ES" sz="1200" dirty="0">
                <a:solidFill>
                  <a:schemeClr val="dk1"/>
                </a:solidFill>
              </a:rPr>
              <a:t>        escuela a tiempo</a:t>
            </a:r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6210550" y="2922374"/>
            <a:ext cx="3085850" cy="22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D461390-8F4B-C99D-BCB4-EB9AA91D4A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6309" y="2672360"/>
            <a:ext cx="190915" cy="18513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0AFBE2C-92FE-C33D-0CE7-D3B99BFABD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41291" y="1739246"/>
            <a:ext cx="221767" cy="16800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6141F-3E94-E128-956C-681BFD37A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56631" y="2309496"/>
            <a:ext cx="190915" cy="19091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1595B13-694D-7EC3-3C28-64808F960F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27656" y="3550819"/>
            <a:ext cx="228219" cy="22130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E266772-D749-5F8D-F0A3-1C11D695A3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7656" y="3216189"/>
            <a:ext cx="222158" cy="22130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8E3E63E-E121-4A43-7858-4CF79EAFE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07405" y="2452580"/>
            <a:ext cx="190915" cy="18513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F8786EA-452F-142C-C538-F75EDE9180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02387" y="1730707"/>
            <a:ext cx="221767" cy="16800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1CF3CB4-A611-C845-E352-30310DA15B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17727" y="2102265"/>
            <a:ext cx="190915" cy="19091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FFA56B0-8531-091C-5B1F-5D5C902B2E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88752" y="3317614"/>
            <a:ext cx="228219" cy="22130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37F51C9-5E09-C89B-AAC6-3FE8353BF9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88752" y="3006823"/>
            <a:ext cx="222158" cy="2213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/>
          <p:nvPr/>
        </p:nvSpPr>
        <p:spPr>
          <a:xfrm>
            <a:off x="141913" y="118871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E75260"/>
              </a:gs>
              <a:gs pos="100000">
                <a:srgbClr val="BF475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 t="48641" b="-5147"/>
          <a:stretch/>
        </p:blipFill>
        <p:spPr>
          <a:xfrm rot="10800000">
            <a:off x="316350" y="4034475"/>
            <a:ext cx="1752600" cy="9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/>
          <p:nvPr/>
        </p:nvSpPr>
        <p:spPr>
          <a:xfrm>
            <a:off x="733800" y="486350"/>
            <a:ext cx="7676400" cy="4250400"/>
          </a:xfrm>
          <a:prstGeom prst="roundRect">
            <a:avLst>
              <a:gd name="adj" fmla="val 2769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6" name="Google Shape;186;p21"/>
          <p:cNvSpPr/>
          <p:nvPr/>
        </p:nvSpPr>
        <p:spPr>
          <a:xfrm>
            <a:off x="-45475" y="852700"/>
            <a:ext cx="3725400" cy="584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5823" y="868525"/>
            <a:ext cx="101442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6055425" y="3007150"/>
            <a:ext cx="3240975" cy="23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/>
          <p:nvPr/>
        </p:nvSpPr>
        <p:spPr>
          <a:xfrm>
            <a:off x="428700" y="852075"/>
            <a:ext cx="71952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2543" b="1">
                <a:solidFill>
                  <a:srgbClr val="FFFFFF"/>
                </a:solidFill>
              </a:rPr>
              <a:t>Expectations</a:t>
            </a:r>
            <a:endParaRPr sz="3061" b="1">
              <a:solidFill>
                <a:srgbClr val="FFFFFF"/>
              </a:solidFill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949800" y="1647775"/>
            <a:ext cx="35778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Please help by: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Avoiding appointments on test days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Ensure your child is at school and on time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Communicating with the school if issues arise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Being present helps students feel calm and confident.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4418409" y="1647775"/>
            <a:ext cx="36354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Por favor, colabore de la siguiente manera: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Evite programar citas en los días de exámenes.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Asegúrese de que su hijo/a llegue a la escuela a tiempo.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Comuníquese con la escuela si surge algún problema.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Su presencia ayuda a que los estudiantes 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se sientan tranquilos y seguros.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808</Words>
  <Application>Microsoft Office PowerPoint</Application>
  <PresentationFormat>On-screen Show (16:9)</PresentationFormat>
  <Paragraphs>112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Proxima Nova Semibold</vt:lpstr>
      <vt:lpstr>Arial</vt:lpstr>
      <vt:lpstr>Proxima Nova Extrabold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Oscar Haskins</cp:lastModifiedBy>
  <cp:revision>4</cp:revision>
  <dcterms:modified xsi:type="dcterms:W3CDTF">2026-01-26T22:52:43Z</dcterms:modified>
</cp:coreProperties>
</file>